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5"/>
  </p:notesMasterIdLst>
  <p:sldIdLst>
    <p:sldId id="270" r:id="rId2"/>
    <p:sldId id="272" r:id="rId3"/>
    <p:sldId id="264" r:id="rId4"/>
  </p:sldIdLst>
  <p:sldSz cx="49377600" cy="32918400"/>
  <p:notesSz cx="6858000" cy="9144000"/>
  <p:embeddedFontLst>
    <p:embeddedFont>
      <p:font typeface="Arial Black" panose="020B0604020202020204" pitchFamily="34" charset="0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Cambria" panose="02040503050406030204" pitchFamily="18" charset="0"/>
      <p:regular r:id="rId13"/>
      <p:bold r:id="rId14"/>
      <p:italic r:id="rId15"/>
      <p:boldItalic r:id="rId16"/>
    </p:embeddedFont>
    <p:embeddedFont>
      <p:font typeface="Lato" panose="020F0502020204030203" pitchFamily="34" charset="77"/>
      <p:regular r:id="rId17"/>
      <p:bold r:id="rId18"/>
      <p:italic r:id="rId19"/>
      <p:boldItalic r:id="rId20"/>
    </p:embeddedFont>
    <p:embeddedFont>
      <p:font typeface="Lato Black" panose="020F0A02020204030203" pitchFamily="34" charset="77"/>
      <p:bold r:id="rId21"/>
      <p:italic r:id="rId22"/>
      <p:boldItalic r:id="rId23"/>
    </p:embeddedFont>
    <p:embeddedFont>
      <p:font typeface="Verdana" panose="020B060403050404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1616"/>
    <a:srgbClr val="FFD54F"/>
    <a:srgbClr val="E1BEE7"/>
    <a:srgbClr val="9E9E9E"/>
    <a:srgbClr val="757575"/>
    <a:srgbClr val="BDBDBD"/>
    <a:srgbClr val="4A148C"/>
    <a:srgbClr val="311B92"/>
    <a:srgbClr val="B71C1C"/>
    <a:srgbClr val="D5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90359" autoAdjust="0"/>
  </p:normalViewPr>
  <p:slideViewPr>
    <p:cSldViewPr snapToGrid="0" showGuides="1">
      <p:cViewPr>
        <p:scale>
          <a:sx n="20" d="100"/>
          <a:sy n="20" d="100"/>
        </p:scale>
        <p:origin x="1056" y="192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openxmlformats.org/officeDocument/2006/relationships/font" Target="fonts/font21.fntdata"/><Relationship Id="rId3" Type="http://schemas.openxmlformats.org/officeDocument/2006/relationships/slide" Target="slides/slide2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font" Target="fonts/font19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font" Target="fonts/font18.fntdata"/><Relationship Id="rId28" Type="http://schemas.openxmlformats.org/officeDocument/2006/relationships/presProps" Target="pres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font" Target="fonts/font17.fntdata"/><Relationship Id="rId27" Type="http://schemas.openxmlformats.org/officeDocument/2006/relationships/font" Target="fonts/font22.fntdata"/><Relationship Id="rId30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085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emf"/><Relationship Id="rId3" Type="http://schemas.openxmlformats.org/officeDocument/2006/relationships/hyperlink" Target="mailto:djhocking@frostburg.edu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10" Type="http://schemas.openxmlformats.org/officeDocument/2006/relationships/image" Target="../media/image6.tiff"/><Relationship Id="rId4" Type="http://schemas.openxmlformats.org/officeDocument/2006/relationships/hyperlink" Target="mailto:lsmit224@vols.utk.edu" TargetMode="External"/><Relationship Id="rId9" Type="http://schemas.openxmlformats.org/officeDocument/2006/relationships/image" Target="../media/image5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rstuff.com/" TargetMode="External"/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3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9401612" y="0"/>
            <a:ext cx="1005840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60629" y="3828128"/>
            <a:ext cx="26386971" cy="21492273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9600" b="1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Climate Reconstruction</a:t>
            </a: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: Modeling biological growth (detrending) and climate simultaneously properly accounts for uncertainty</a:t>
            </a: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Flexible and explicit growth and climate sub-models</a:t>
            </a: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Reconstructions highly dependent on climate relationship assumptions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0058400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488187" y="3600987"/>
            <a:ext cx="9148839" cy="22627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INTRODUCTION/Motivation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Tree growth is a result of allometric growth patterns, climate, and non-climatic environmental conditions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  <a:t>Hiding Uncertainty: 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Traditional dendroclimatological reconstructions occur in steps with removal of the biological growth and non-climatic variation prior to regression with climate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FF0000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N = ###, 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Collected this</a:t>
            </a:r>
          </a:p>
          <a:p>
            <a:pPr marL="742950" indent="-742950">
              <a:lnSpc>
                <a:spcPct val="120000"/>
              </a:lnSpc>
              <a:buFont typeface="+mj-lt"/>
              <a:buAutoNum type="arabicPeriod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Tested with X statistical test</a:t>
            </a: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Graph or table with essential results only.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All the other correlations in the ammo bar.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 marL="457200" indent="-4572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“If this result actually generalized and I didn’t have to humbly disclaim the possibility of a thousand confounds and limitations, it would imply that….”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solidFill>
                  <a:srgbClr val="FF000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Keep font size as high above 28 as possible.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244B05-C5D7-4580-8933-5B2F47EB56B0}"/>
              </a:ext>
            </a:extLst>
          </p:cNvPr>
          <p:cNvSpPr txBox="1"/>
          <p:nvPr/>
        </p:nvSpPr>
        <p:spPr>
          <a:xfrm>
            <a:off x="419100" y="1"/>
            <a:ext cx="38982511" cy="32316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3600" b="1" dirty="0"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en-US" sz="6000" b="1" dirty="0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Hierarchical Bayesian models for climate reconstruction and uncertainty using tree-ring data</a:t>
            </a:r>
            <a:r>
              <a:rPr lang="en-US" sz="6000" b="1" dirty="0"/>
              <a:t> </a:t>
            </a:r>
            <a:endParaRPr 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endParaRPr lang="en-US" sz="5400" i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729DB9F-35E1-3144-9C41-458F6E9891C0}"/>
              </a:ext>
            </a:extLst>
          </p:cNvPr>
          <p:cNvGrpSpPr/>
          <p:nvPr/>
        </p:nvGrpSpPr>
        <p:grpSpPr>
          <a:xfrm>
            <a:off x="623573" y="1800494"/>
            <a:ext cx="9352416" cy="1587294"/>
            <a:chOff x="623573" y="1800494"/>
            <a:chExt cx="9352416" cy="158729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4F9E57F-C64F-4827-8C49-BB9DBDC073C7}"/>
                </a:ext>
              </a:extLst>
            </p:cNvPr>
            <p:cNvSpPr txBox="1"/>
            <p:nvPr/>
          </p:nvSpPr>
          <p:spPr>
            <a:xfrm>
              <a:off x="1101586" y="1800494"/>
              <a:ext cx="8874403" cy="1587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-US" sz="44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Daniel J. Hocking 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  <a:hlinkClick r:id="rId3"/>
                </a:rPr>
                <a:t>djhocking@frostburg.edu</a:t>
              </a:r>
              <a:endParaRPr lang="en-US" sz="3200" dirty="0">
                <a:latin typeface="Times New Roman" panose="02020603050405020304" pitchFamily="18" charset="0"/>
                <a:ea typeface="Droid Serif"/>
                <a:cs typeface="Times New Roman" panose="02020603050405020304" pitchFamily="18" charset="0"/>
                <a:sym typeface="Droid Serif"/>
              </a:endParaRPr>
            </a:p>
            <a:p>
              <a:pPr>
                <a:lnSpc>
                  <a:spcPct val="115000"/>
                </a:lnSpc>
              </a:pPr>
              <a:r>
                <a:rPr lang="en-US" sz="44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Laura G. Smith     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  <a:hlinkClick r:id="rId4"/>
                </a:rPr>
                <a:t>lsmit224@vols.utk.edu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 </a:t>
              </a:r>
              <a:endParaRPr lang="en-US" sz="3200" dirty="0"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endParaRPr>
            </a:p>
          </p:txBody>
        </p:sp>
        <p:sp>
          <p:nvSpPr>
            <p:cNvPr id="20" name="Graphic 18">
              <a:extLst>
                <a:ext uri="{FF2B5EF4-FFF2-40B4-BE49-F238E27FC236}">
                  <a16:creationId xmlns:a16="http://schemas.microsoft.com/office/drawing/2014/main" id="{BDF411EE-4753-4C32-9DAF-D5DA024A3893}"/>
                </a:ext>
              </a:extLst>
            </p:cNvPr>
            <p:cNvSpPr/>
            <p:nvPr/>
          </p:nvSpPr>
          <p:spPr>
            <a:xfrm>
              <a:off x="623573" y="2426543"/>
              <a:ext cx="360430" cy="335196"/>
            </a:xfrm>
            <a:custGeom>
              <a:avLst/>
              <a:gdLst>
                <a:gd name="connsiteX0" fmla="*/ 310594 w 327663"/>
                <a:gd name="connsiteY0" fmla="*/ 219906 h 335196"/>
                <a:gd name="connsiteX1" fmla="*/ 246568 w 327663"/>
                <a:gd name="connsiteY1" fmla="*/ 176217 h 335196"/>
                <a:gd name="connsiteX2" fmla="*/ 212295 w 327663"/>
                <a:gd name="connsiteY2" fmla="*/ 176217 h 335196"/>
                <a:gd name="connsiteX3" fmla="*/ 165217 w 327663"/>
                <a:gd name="connsiteY3" fmla="*/ 189022 h 335196"/>
                <a:gd name="connsiteX4" fmla="*/ 118138 w 327663"/>
                <a:gd name="connsiteY4" fmla="*/ 176217 h 335196"/>
                <a:gd name="connsiteX5" fmla="*/ 83866 w 327663"/>
                <a:gd name="connsiteY5" fmla="*/ 176217 h 335196"/>
                <a:gd name="connsiteX6" fmla="*/ 19839 w 327663"/>
                <a:gd name="connsiteY6" fmla="*/ 219906 h 335196"/>
                <a:gd name="connsiteX7" fmla="*/ 1385 w 327663"/>
                <a:gd name="connsiteY7" fmla="*/ 299750 h 335196"/>
                <a:gd name="connsiteX8" fmla="*/ 165970 w 327663"/>
                <a:gd name="connsiteY8" fmla="*/ 335529 h 335196"/>
                <a:gd name="connsiteX9" fmla="*/ 329802 w 327663"/>
                <a:gd name="connsiteY9" fmla="*/ 299750 h 335196"/>
                <a:gd name="connsiteX10" fmla="*/ 310594 w 327663"/>
                <a:gd name="connsiteY10" fmla="*/ 219906 h 335196"/>
                <a:gd name="connsiteX11" fmla="*/ 165593 w 327663"/>
                <a:gd name="connsiteY11" fmla="*/ 154749 h 335196"/>
                <a:gd name="connsiteX12" fmla="*/ 242425 w 327663"/>
                <a:gd name="connsiteY12" fmla="*/ 77918 h 335196"/>
                <a:gd name="connsiteX13" fmla="*/ 165593 w 327663"/>
                <a:gd name="connsiteY13" fmla="*/ 1086 h 335196"/>
                <a:gd name="connsiteX14" fmla="*/ 88762 w 327663"/>
                <a:gd name="connsiteY14" fmla="*/ 77918 h 335196"/>
                <a:gd name="connsiteX15" fmla="*/ 165593 w 327663"/>
                <a:gd name="connsiteY15" fmla="*/ 154749 h 33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7663" h="335196">
                  <a:moveTo>
                    <a:pt x="310594" y="219906"/>
                  </a:moveTo>
                  <a:cubicBezTo>
                    <a:pt x="287243" y="179983"/>
                    <a:pt x="246568" y="176217"/>
                    <a:pt x="246568" y="176217"/>
                  </a:cubicBezTo>
                  <a:lnTo>
                    <a:pt x="212295" y="176217"/>
                  </a:lnTo>
                  <a:cubicBezTo>
                    <a:pt x="198360" y="184126"/>
                    <a:pt x="182541" y="189022"/>
                    <a:pt x="165217" y="189022"/>
                  </a:cubicBezTo>
                  <a:cubicBezTo>
                    <a:pt x="147892" y="189022"/>
                    <a:pt x="132074" y="184503"/>
                    <a:pt x="118138" y="176217"/>
                  </a:cubicBezTo>
                  <a:lnTo>
                    <a:pt x="83866" y="176217"/>
                  </a:lnTo>
                  <a:cubicBezTo>
                    <a:pt x="83866" y="176217"/>
                    <a:pt x="43190" y="179983"/>
                    <a:pt x="19839" y="219906"/>
                  </a:cubicBezTo>
                  <a:cubicBezTo>
                    <a:pt x="-2758" y="259828"/>
                    <a:pt x="1385" y="299750"/>
                    <a:pt x="1385" y="299750"/>
                  </a:cubicBezTo>
                  <a:cubicBezTo>
                    <a:pt x="1385" y="299750"/>
                    <a:pt x="37164" y="335529"/>
                    <a:pt x="165970" y="335529"/>
                  </a:cubicBezTo>
                  <a:cubicBezTo>
                    <a:pt x="294776" y="335529"/>
                    <a:pt x="329802" y="299750"/>
                    <a:pt x="329802" y="299750"/>
                  </a:cubicBezTo>
                  <a:cubicBezTo>
                    <a:pt x="329802" y="299750"/>
                    <a:pt x="333945" y="259828"/>
                    <a:pt x="310594" y="219906"/>
                  </a:cubicBezTo>
                  <a:close/>
                  <a:moveTo>
                    <a:pt x="165593" y="154749"/>
                  </a:moveTo>
                  <a:cubicBezTo>
                    <a:pt x="208152" y="154749"/>
                    <a:pt x="242425" y="120477"/>
                    <a:pt x="242425" y="77918"/>
                  </a:cubicBezTo>
                  <a:cubicBezTo>
                    <a:pt x="242425" y="35359"/>
                    <a:pt x="208152" y="1086"/>
                    <a:pt x="165593" y="1086"/>
                  </a:cubicBezTo>
                  <a:cubicBezTo>
                    <a:pt x="123035" y="1086"/>
                    <a:pt x="88762" y="35736"/>
                    <a:pt x="88762" y="77918"/>
                  </a:cubicBezTo>
                  <a:cubicBezTo>
                    <a:pt x="88762" y="120477"/>
                    <a:pt x="123035" y="154749"/>
                    <a:pt x="165593" y="15474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39997208" y="2418238"/>
            <a:ext cx="8849405" cy="10248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Delete this and replace it with your…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5400" dirty="0">
                <a:latin typeface="Lato" panose="020F0502020204030203" pitchFamily="34" charset="0"/>
                <a:cs typeface="Arial" panose="020B0604020202020204" pitchFamily="34" charset="0"/>
              </a:rPr>
              <a:t>Extra Graphs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5400" dirty="0">
                <a:latin typeface="Lato" panose="020F0502020204030203" pitchFamily="34" charset="0"/>
                <a:cs typeface="Arial" panose="020B0604020202020204" pitchFamily="34" charset="0"/>
              </a:rPr>
              <a:t>Extra Correlation tables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5400" dirty="0">
                <a:latin typeface="Lato" panose="020F0502020204030203" pitchFamily="34" charset="0"/>
                <a:cs typeface="Arial" panose="020B0604020202020204" pitchFamily="34" charset="0"/>
              </a:rPr>
              <a:t>Extra Figures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5400" dirty="0">
                <a:latin typeface="Lato" panose="020F0502020204030203" pitchFamily="34" charset="0"/>
                <a:cs typeface="Arial" panose="020B0604020202020204" pitchFamily="34" charset="0"/>
              </a:rPr>
              <a:t>Extra nuance that you’re worried about leaving out.</a:t>
            </a:r>
          </a:p>
          <a:p>
            <a:pPr marL="1143000" indent="-1143000">
              <a:buFont typeface="Arial" panose="020B0604020202020204" pitchFamily="34" charset="0"/>
              <a:buChar char="•"/>
            </a:pPr>
            <a:r>
              <a:rPr lang="en-US" sz="5400" b="1" dirty="0">
                <a:latin typeface="Lato" panose="020F0502020204030203" pitchFamily="34" charset="0"/>
                <a:cs typeface="Arial" panose="020B0604020202020204" pitchFamily="34" charset="0"/>
              </a:rPr>
              <a:t>Keep it messy!</a:t>
            </a:r>
            <a:r>
              <a:rPr lang="en-US" sz="5400" dirty="0">
                <a:latin typeface="Lato" panose="020F0502020204030203" pitchFamily="34" charset="0"/>
                <a:cs typeface="Arial" panose="020B0604020202020204" pitchFamily="34" charset="0"/>
              </a:rPr>
              <a:t> This section is just for you.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FE7F63-B1EE-C14C-9ECC-F89ED5897E2B}"/>
              </a:ext>
            </a:extLst>
          </p:cNvPr>
          <p:cNvGrpSpPr/>
          <p:nvPr/>
        </p:nvGrpSpPr>
        <p:grpSpPr>
          <a:xfrm>
            <a:off x="13717747" y="29964185"/>
            <a:ext cx="9423607" cy="2032270"/>
            <a:chOff x="18783300" y="27296200"/>
            <a:chExt cx="10759672" cy="2173929"/>
          </a:xfrm>
        </p:grpSpPr>
        <p:sp>
          <p:nvSpPr>
            <p:cNvPr id="9" name="Graphic 7">
              <a:extLst>
                <a:ext uri="{FF2B5EF4-FFF2-40B4-BE49-F238E27FC236}">
                  <a16:creationId xmlns:a16="http://schemas.microsoft.com/office/drawing/2014/main" id="{9914F9AF-0FB9-4924-8DCA-B46EEB713FE9}"/>
                </a:ext>
              </a:extLst>
            </p:cNvPr>
            <p:cNvSpPr/>
            <p:nvPr/>
          </p:nvSpPr>
          <p:spPr>
            <a:xfrm>
              <a:off x="20080764" y="27296200"/>
              <a:ext cx="1256803" cy="2173929"/>
            </a:xfrm>
            <a:custGeom>
              <a:avLst/>
              <a:gdLst>
                <a:gd name="connsiteX0" fmla="*/ 321256 w 2089376"/>
                <a:gd name="connsiteY0" fmla="*/ 0 h 3614056"/>
                <a:gd name="connsiteX1" fmla="*/ 0 w 2089376"/>
                <a:gd name="connsiteY1" fmla="*/ 321256 h 3614056"/>
                <a:gd name="connsiteX2" fmla="*/ 0 w 2089376"/>
                <a:gd name="connsiteY2" fmla="*/ 3292801 h 3614056"/>
                <a:gd name="connsiteX3" fmla="*/ 321256 w 2089376"/>
                <a:gd name="connsiteY3" fmla="*/ 3614057 h 3614056"/>
                <a:gd name="connsiteX4" fmla="*/ 1815047 w 2089376"/>
                <a:gd name="connsiteY4" fmla="*/ 3614057 h 3614056"/>
                <a:gd name="connsiteX5" fmla="*/ 2136303 w 2089376"/>
                <a:gd name="connsiteY5" fmla="*/ 3292801 h 3614056"/>
                <a:gd name="connsiteX6" fmla="*/ 2136303 w 2089376"/>
                <a:gd name="connsiteY6" fmla="*/ 321256 h 3614056"/>
                <a:gd name="connsiteX7" fmla="*/ 1815047 w 2089376"/>
                <a:gd name="connsiteY7" fmla="*/ 0 h 3614056"/>
                <a:gd name="connsiteX8" fmla="*/ 321256 w 2089376"/>
                <a:gd name="connsiteY8" fmla="*/ 0 h 3614056"/>
                <a:gd name="connsiteX9" fmla="*/ 889115 w 2089376"/>
                <a:gd name="connsiteY9" fmla="*/ 309397 h 3614056"/>
                <a:gd name="connsiteX10" fmla="*/ 1247302 w 2089376"/>
                <a:gd name="connsiteY10" fmla="*/ 309397 h 3614056"/>
                <a:gd name="connsiteX11" fmla="*/ 1289936 w 2089376"/>
                <a:gd name="connsiteY11" fmla="*/ 369650 h 3614056"/>
                <a:gd name="connsiteX12" fmla="*/ 1247302 w 2089376"/>
                <a:gd name="connsiteY12" fmla="*/ 429903 h 3614056"/>
                <a:gd name="connsiteX13" fmla="*/ 889115 w 2089376"/>
                <a:gd name="connsiteY13" fmla="*/ 429903 h 3614056"/>
                <a:gd name="connsiteX14" fmla="*/ 846480 w 2089376"/>
                <a:gd name="connsiteY14" fmla="*/ 369650 h 3614056"/>
                <a:gd name="connsiteX15" fmla="*/ 889115 w 2089376"/>
                <a:gd name="connsiteY15" fmla="*/ 309397 h 3614056"/>
                <a:gd name="connsiteX16" fmla="*/ 176468 w 2089376"/>
                <a:gd name="connsiteY16" fmla="*/ 738905 h 3614056"/>
                <a:gd name="connsiteX17" fmla="*/ 1959892 w 2089376"/>
                <a:gd name="connsiteY17" fmla="*/ 738905 h 3614056"/>
                <a:gd name="connsiteX18" fmla="*/ 1959892 w 2089376"/>
                <a:gd name="connsiteY18" fmla="*/ 2875208 h 3614056"/>
                <a:gd name="connsiteX19" fmla="*/ 176468 w 2089376"/>
                <a:gd name="connsiteY19" fmla="*/ 2875208 h 3614056"/>
                <a:gd name="connsiteX20" fmla="*/ 176468 w 2089376"/>
                <a:gd name="connsiteY20" fmla="*/ 738905 h 3614056"/>
                <a:gd name="connsiteX21" fmla="*/ 1068180 w 2089376"/>
                <a:gd name="connsiteY21" fmla="*/ 3045747 h 3614056"/>
                <a:gd name="connsiteX22" fmla="*/ 1068180 w 2089376"/>
                <a:gd name="connsiteY22" fmla="*/ 3045747 h 3614056"/>
                <a:gd name="connsiteX23" fmla="*/ 1267066 w 2089376"/>
                <a:gd name="connsiteY23" fmla="*/ 3244633 h 3614056"/>
                <a:gd name="connsiteX24" fmla="*/ 1267066 w 2089376"/>
                <a:gd name="connsiteY24" fmla="*/ 3244633 h 3614056"/>
                <a:gd name="connsiteX25" fmla="*/ 1267066 w 2089376"/>
                <a:gd name="connsiteY25" fmla="*/ 3244633 h 3614056"/>
                <a:gd name="connsiteX26" fmla="*/ 1267066 w 2089376"/>
                <a:gd name="connsiteY26" fmla="*/ 3244633 h 3614056"/>
                <a:gd name="connsiteX27" fmla="*/ 1068180 w 2089376"/>
                <a:gd name="connsiteY27" fmla="*/ 3443519 h 3614056"/>
                <a:gd name="connsiteX28" fmla="*/ 1068180 w 2089376"/>
                <a:gd name="connsiteY28" fmla="*/ 3443519 h 3614056"/>
                <a:gd name="connsiteX29" fmla="*/ 1068180 w 2089376"/>
                <a:gd name="connsiteY29" fmla="*/ 3443519 h 3614056"/>
                <a:gd name="connsiteX30" fmla="*/ 1068180 w 2089376"/>
                <a:gd name="connsiteY30" fmla="*/ 3443519 h 3614056"/>
                <a:gd name="connsiteX31" fmla="*/ 869294 w 2089376"/>
                <a:gd name="connsiteY31" fmla="*/ 3244633 h 3614056"/>
                <a:gd name="connsiteX32" fmla="*/ 869294 w 2089376"/>
                <a:gd name="connsiteY32" fmla="*/ 3244633 h 3614056"/>
                <a:gd name="connsiteX33" fmla="*/ 869294 w 2089376"/>
                <a:gd name="connsiteY33" fmla="*/ 3244633 h 3614056"/>
                <a:gd name="connsiteX34" fmla="*/ 869294 w 2089376"/>
                <a:gd name="connsiteY34" fmla="*/ 3244633 h 3614056"/>
                <a:gd name="connsiteX35" fmla="*/ 1068180 w 2089376"/>
                <a:gd name="connsiteY35" fmla="*/ 3045747 h 3614056"/>
                <a:gd name="connsiteX36" fmla="*/ 1068180 w 2089376"/>
                <a:gd name="connsiteY36" fmla="*/ 3045747 h 3614056"/>
                <a:gd name="connsiteX37" fmla="*/ 1068180 w 2089376"/>
                <a:gd name="connsiteY37" fmla="*/ 3045747 h 361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89376" h="3614056">
                  <a:moveTo>
                    <a:pt x="321256" y="0"/>
                  </a:moveTo>
                  <a:cubicBezTo>
                    <a:pt x="144562" y="0"/>
                    <a:pt x="0" y="144562"/>
                    <a:pt x="0" y="321256"/>
                  </a:cubicBezTo>
                  <a:lnTo>
                    <a:pt x="0" y="3292801"/>
                  </a:lnTo>
                  <a:cubicBezTo>
                    <a:pt x="0" y="3469495"/>
                    <a:pt x="144562" y="3614057"/>
                    <a:pt x="321256" y="3614057"/>
                  </a:cubicBezTo>
                  <a:lnTo>
                    <a:pt x="1815047" y="3614057"/>
                  </a:lnTo>
                  <a:cubicBezTo>
                    <a:pt x="1991741" y="3614057"/>
                    <a:pt x="2136303" y="3469495"/>
                    <a:pt x="2136303" y="3292801"/>
                  </a:cubicBezTo>
                  <a:lnTo>
                    <a:pt x="2136303" y="321256"/>
                  </a:lnTo>
                  <a:cubicBezTo>
                    <a:pt x="2136303" y="144562"/>
                    <a:pt x="1991741" y="0"/>
                    <a:pt x="1815047" y="0"/>
                  </a:cubicBezTo>
                  <a:lnTo>
                    <a:pt x="321256" y="0"/>
                  </a:lnTo>
                  <a:close/>
                  <a:moveTo>
                    <a:pt x="889115" y="309397"/>
                  </a:moveTo>
                  <a:lnTo>
                    <a:pt x="1247302" y="309397"/>
                  </a:lnTo>
                  <a:cubicBezTo>
                    <a:pt x="1270849" y="309397"/>
                    <a:pt x="1289936" y="336390"/>
                    <a:pt x="1289936" y="369650"/>
                  </a:cubicBezTo>
                  <a:cubicBezTo>
                    <a:pt x="1289936" y="402911"/>
                    <a:pt x="1270849" y="429903"/>
                    <a:pt x="1247302" y="429903"/>
                  </a:cubicBezTo>
                  <a:lnTo>
                    <a:pt x="889115" y="429903"/>
                  </a:lnTo>
                  <a:cubicBezTo>
                    <a:pt x="865567" y="429903"/>
                    <a:pt x="846480" y="402911"/>
                    <a:pt x="846480" y="369650"/>
                  </a:cubicBezTo>
                  <a:cubicBezTo>
                    <a:pt x="846480" y="336390"/>
                    <a:pt x="865567" y="309397"/>
                    <a:pt x="889115" y="309397"/>
                  </a:cubicBezTo>
                  <a:close/>
                  <a:moveTo>
                    <a:pt x="176468" y="738905"/>
                  </a:moveTo>
                  <a:lnTo>
                    <a:pt x="1959892" y="738905"/>
                  </a:lnTo>
                  <a:lnTo>
                    <a:pt x="1959892" y="2875208"/>
                  </a:lnTo>
                  <a:lnTo>
                    <a:pt x="176468" y="2875208"/>
                  </a:lnTo>
                  <a:lnTo>
                    <a:pt x="176468" y="738905"/>
                  </a:lnTo>
                  <a:close/>
                  <a:moveTo>
                    <a:pt x="1068180" y="3045747"/>
                  </a:moveTo>
                  <a:cubicBezTo>
                    <a:pt x="1068180" y="3045747"/>
                    <a:pt x="1068180" y="3045747"/>
                    <a:pt x="1068180" y="3045747"/>
                  </a:cubicBezTo>
                  <a:cubicBezTo>
                    <a:pt x="1178013" y="3045747"/>
                    <a:pt x="1267066" y="3134799"/>
                    <a:pt x="1267066" y="3244633"/>
                  </a:cubicBezTo>
                  <a:cubicBezTo>
                    <a:pt x="1267066" y="3244633"/>
                    <a:pt x="1267066" y="3244633"/>
                    <a:pt x="1267066" y="3244633"/>
                  </a:cubicBezTo>
                  <a:lnTo>
                    <a:pt x="1267066" y="3244633"/>
                  </a:lnTo>
                  <a:cubicBezTo>
                    <a:pt x="1267066" y="3244633"/>
                    <a:pt x="1267066" y="3244633"/>
                    <a:pt x="1267066" y="3244633"/>
                  </a:cubicBezTo>
                  <a:cubicBezTo>
                    <a:pt x="1267066" y="3354466"/>
                    <a:pt x="1178013" y="3443519"/>
                    <a:pt x="1068180" y="3443519"/>
                  </a:cubicBezTo>
                  <a:cubicBezTo>
                    <a:pt x="1068180" y="3443519"/>
                    <a:pt x="1068180" y="3443519"/>
                    <a:pt x="1068180" y="3443519"/>
                  </a:cubicBezTo>
                  <a:lnTo>
                    <a:pt x="1068180" y="3443519"/>
                  </a:lnTo>
                  <a:cubicBezTo>
                    <a:pt x="1068180" y="3443519"/>
                    <a:pt x="1068180" y="3443519"/>
                    <a:pt x="1068180" y="3443519"/>
                  </a:cubicBezTo>
                  <a:cubicBezTo>
                    <a:pt x="958346" y="3443519"/>
                    <a:pt x="869294" y="3354466"/>
                    <a:pt x="869294" y="3244633"/>
                  </a:cubicBezTo>
                  <a:cubicBezTo>
                    <a:pt x="869294" y="3244633"/>
                    <a:pt x="869294" y="3244633"/>
                    <a:pt x="869294" y="3244633"/>
                  </a:cubicBezTo>
                  <a:lnTo>
                    <a:pt x="869294" y="3244633"/>
                  </a:lnTo>
                  <a:cubicBezTo>
                    <a:pt x="869294" y="3244633"/>
                    <a:pt x="869294" y="3244633"/>
                    <a:pt x="869294" y="3244633"/>
                  </a:cubicBezTo>
                  <a:cubicBezTo>
                    <a:pt x="869294" y="3134799"/>
                    <a:pt x="958346" y="3045747"/>
                    <a:pt x="1068180" y="3045747"/>
                  </a:cubicBezTo>
                  <a:cubicBezTo>
                    <a:pt x="1068180" y="3045747"/>
                    <a:pt x="1068180" y="3045747"/>
                    <a:pt x="1068180" y="3045747"/>
                  </a:cubicBezTo>
                  <a:lnTo>
                    <a:pt x="1068180" y="30457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564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15520EB-0F65-403D-A973-B17B2A4C2E9D}"/>
                </a:ext>
              </a:extLst>
            </p:cNvPr>
            <p:cNvSpPr txBox="1"/>
            <p:nvPr/>
          </p:nvSpPr>
          <p:spPr>
            <a:xfrm>
              <a:off x="21465588" y="27475603"/>
              <a:ext cx="8077384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Black" panose="020F0A02020204030203" pitchFamily="34" charset="0"/>
                  <a:cs typeface="Arial" panose="020B0604020202020204" pitchFamily="34" charset="0"/>
                </a:rPr>
                <a:t>Take a picture</a:t>
              </a:r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cs typeface="Arial" panose="020B0604020202020204" pitchFamily="34" charset="0"/>
                </a:rPr>
                <a:t> to </a:t>
              </a:r>
              <a:b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cs typeface="Arial" panose="020B0604020202020204" pitchFamily="34" charset="0"/>
                </a:rPr>
              </a:br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Black" panose="020F0A02020204030203" pitchFamily="34" charset="0"/>
                  <a:cs typeface="Arial" panose="020B0604020202020204" pitchFamily="34" charset="0"/>
                </a:rPr>
                <a:t>download</a:t>
              </a:r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cs typeface="Arial" panose="020B0604020202020204" pitchFamily="34" charset="0"/>
                </a:rPr>
                <a:t> the</a:t>
              </a:r>
              <a:r>
                <a:rPr lang="en-US" sz="48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cs typeface="Arial" panose="020B0604020202020204" pitchFamily="34" charset="0"/>
                </a:rPr>
                <a:t> </a:t>
              </a:r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Black" panose="020F0A02020204030203" pitchFamily="34" charset="0"/>
                  <a:cs typeface="Arial" panose="020B0604020202020204" pitchFamily="34" charset="0"/>
                </a:rPr>
                <a:t>full paper</a:t>
              </a: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4F99D74-1FE2-47E2-9103-2118C76209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83300" y="28359819"/>
              <a:ext cx="1297464" cy="0"/>
            </a:xfrm>
            <a:prstGeom prst="straightConnector1">
              <a:avLst/>
            </a:prstGeom>
            <a:ln w="66675">
              <a:solidFill>
                <a:schemeClr val="accent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5" name="Rectangle 524">
            <a:extLst>
              <a:ext uri="{FF2B5EF4-FFF2-40B4-BE49-F238E27FC236}">
                <a16:creationId xmlns:a16="http://schemas.microsoft.com/office/drawing/2014/main" id="{4DD8B597-E83B-44EA-B4E5-8C0BE9DCC038}"/>
              </a:ext>
            </a:extLst>
          </p:cNvPr>
          <p:cNvSpPr/>
          <p:nvPr/>
        </p:nvSpPr>
        <p:spPr>
          <a:xfrm>
            <a:off x="10452640" y="29165240"/>
            <a:ext cx="3306189" cy="32449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7" name="Graphic 526">
            <a:extLst>
              <a:ext uri="{FF2B5EF4-FFF2-40B4-BE49-F238E27FC236}">
                <a16:creationId xmlns:a16="http://schemas.microsoft.com/office/drawing/2014/main" id="{41D38C52-D231-46A8-8C70-CD73D3D5ED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584519" y="29287028"/>
            <a:ext cx="3001350" cy="30013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7FBC54D-A5FE-0B41-AC6C-D620A40139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997208" y="15085436"/>
            <a:ext cx="8486513" cy="719704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73DDBCD-22DB-EA4B-8AC8-D2E35054E5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708681" y="1587295"/>
            <a:ext cx="4577242" cy="163097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6769800-7428-9E40-9152-1420DA7C52E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327376" y="24288042"/>
            <a:ext cx="6355588" cy="4663067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A00A2DE-7BAB-014F-A966-75EFA3D7A8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215959" y="147009"/>
            <a:ext cx="7244443" cy="368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299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14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0819F-FE92-412D-A3A4-C7AB34024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710" y="6202683"/>
            <a:ext cx="42588180" cy="18318473"/>
          </a:xfrm>
        </p:spPr>
        <p:txBody>
          <a:bodyPr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E1BEE7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Notes:</a:t>
            </a:r>
            <a:r>
              <a:rPr lang="en-US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b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1. </a:t>
            </a:r>
            <a:r>
              <a:rPr lang="en-US" sz="147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Correct fonts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won’t load until you open this in PowerPoint</a:t>
            </a:r>
            <a:r>
              <a:rPr lang="en-US" sz="14700" dirty="0">
                <a:solidFill>
                  <a:srgbClr val="75757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14700" dirty="0">
                <a:solidFill>
                  <a:srgbClr val="9E9E9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(e.g., if you’re previewing this in your browser it’ll look uglier than it actually is)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2. Generate </a:t>
            </a:r>
            <a:r>
              <a:rPr lang="en-US" sz="147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QR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codes here: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9600" dirty="0"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  <a:hlinkClick r:id="rId2"/>
              </a:rPr>
              <a:t>https://www.qrcode-monkey.com/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en-US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961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ABED-F630-40F1-81A5-EEC922E48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FAQ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E007E-F751-4980-B13D-3DDB68024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710" y="7239000"/>
            <a:ext cx="42588180" cy="208864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How do I create a QR code?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  <a:hlinkClick r:id="rId2"/>
              </a:rPr>
              <a:t>https://www.qrcode-monkey.com/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https://www.qrstuff.com/</a:t>
            </a:r>
            <a:endParaRPr lang="en-US" sz="60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60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What if my intro/methods/results doesn’t fit in the silent bar?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If you’re trying to put so much into that bar that it doesn’t fit, they won’t have time to read it anyway. First try moving stuff to the ammo bar. Next, cut </a:t>
            </a:r>
            <a:r>
              <a:rPr lang="en-US" sz="6000" dirty="0" err="1">
                <a:latin typeface="Lato" panose="020F0502020204030203" pitchFamily="34" charset="0"/>
                <a:cs typeface="Arial" panose="020B0604020202020204" pitchFamily="34" charset="0"/>
              </a:rPr>
              <a:t>cut</a:t>
            </a:r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6000" dirty="0" err="1">
                <a:latin typeface="Lato" panose="020F0502020204030203" pitchFamily="34" charset="0"/>
                <a:cs typeface="Arial" panose="020B0604020202020204" pitchFamily="34" charset="0"/>
              </a:rPr>
              <a:t>cut</a:t>
            </a:r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Instead of trying to fill space, you’re trying to conserve space.</a:t>
            </a:r>
          </a:p>
          <a:p>
            <a:endParaRPr lang="en-US" sz="6000" dirty="0">
              <a:latin typeface="Lato" panose="020F0502020204030203" pitchFamily="34" charset="0"/>
            </a:endParaRPr>
          </a:p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What if I have a really important graph or picture?</a:t>
            </a:r>
          </a:p>
          <a:p>
            <a:r>
              <a:rPr lang="en-US" sz="6000" dirty="0">
                <a:latin typeface="Lato" panose="020F0502020204030203" pitchFamily="34" charset="0"/>
              </a:rPr>
              <a:t>Move the QR Code to the Silent Presenter, then put your graph/image in the middle.</a:t>
            </a:r>
          </a:p>
        </p:txBody>
      </p:sp>
    </p:spTree>
    <p:extLst>
      <p:ext uri="{BB962C8B-B14F-4D97-AF65-F5344CB8AC3E}">
        <p14:creationId xmlns:p14="http://schemas.microsoft.com/office/powerpoint/2010/main" val="3184450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5156</TotalTime>
  <Words>453</Words>
  <Application>Microsoft Macintosh PowerPoint</Application>
  <PresentationFormat>Custom</PresentationFormat>
  <Paragraphs>61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Lato</vt:lpstr>
      <vt:lpstr>Verdana</vt:lpstr>
      <vt:lpstr>Calibri Light</vt:lpstr>
      <vt:lpstr>Cambria</vt:lpstr>
      <vt:lpstr>Times New Roman</vt:lpstr>
      <vt:lpstr>Lato Black</vt:lpstr>
      <vt:lpstr>Arial Black</vt:lpstr>
      <vt:lpstr>Calibri</vt:lpstr>
      <vt:lpstr>Arial</vt:lpstr>
      <vt:lpstr>Office Theme</vt:lpstr>
      <vt:lpstr>Climate Reconstruction: Modeling biological growth (detrending) and climate simultaneously properly accounts for uncertainty  Flexible and explicit growth and climate sub-models  Reconstructions highly dependent on climate relationship assumptions</vt:lpstr>
      <vt:lpstr>Notes:  1. Correct fonts won’t load until you open this in PowerPoint (e.g., if you’re previewing this in your browser it’ll look uglier than it actually is).  2. Generate QR codes here: https://www.qrcode-monkey.com/ </vt:lpstr>
      <vt:lpstr>FAQ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Daniel J Hocking</cp:lastModifiedBy>
  <cp:revision>131</cp:revision>
  <dcterms:created xsi:type="dcterms:W3CDTF">2018-09-16T19:13:41Z</dcterms:created>
  <dcterms:modified xsi:type="dcterms:W3CDTF">2019-03-31T01:12:52Z</dcterms:modified>
</cp:coreProperties>
</file>

<file path=docProps/thumbnail.jpeg>
</file>